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3.png" ContentType="image/png"/>
  <Override PartName="/ppt/media/media4.mkv" ContentType="application/vnd.sun.star.media"/>
  <Override PartName="/ppt/media/image5.png" ContentType="image/png"/>
  <Override PartName="/ppt/media/image1.png" ContentType="image/png"/>
  <Override PartName="/ppt/media/media6.mkv" ContentType="application/vnd.sun.star.media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279720"/>
            <a:ext cx="8855640" cy="1305000"/>
          </a:xfrm>
          <a:prstGeom prst="rect">
            <a:avLst/>
          </a:prstGeom>
        </p:spPr>
        <p:txBody>
          <a:bodyPr lIns="0" rIns="0" tIns="0" bIns="0" anchor="ctr"/>
          <a:p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1" lang="de-DE" sz="4800" spc="-1" strike="noStrike">
                <a:solidFill>
                  <a:srgbClr val="333333"/>
                </a:solidFill>
                <a:latin typeface="Noto Sans Regular"/>
              </a:rPr>
              <a:t>Format des Titeltextes durch Klicken bearbeiten</a:t>
            </a:r>
            <a:endParaRPr b="1" lang="de-DE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Format des Gliederungstextes durch Klicken bearbeiten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Zweite Gliederungsebene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Dritte Gliederungsebene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Vierte Gliederungsebene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Fünfte Gliederungsebene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Sechste Gliederungsebene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333333"/>
                </a:solidFill>
                <a:latin typeface="Noto Sans Bold"/>
              </a:rPr>
              <a:t>Siebte Gliederungsebene</a:t>
            </a:r>
            <a:endParaRPr b="0" lang="de-DE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Noto Sans Regular"/>
              </a:rPr>
              <a:t>&lt;Datum/Uhrzeit&gt;</a:t>
            </a:r>
            <a:endParaRPr b="0" lang="de-DE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latin typeface="Noto Sans Regular"/>
              </a:rPr>
              <a:t>&lt;Fußzeile&gt;</a:t>
            </a:r>
            <a:endParaRPr b="0" lang="de-DE" sz="1400" spc="-1" strike="noStrike">
              <a:latin typeface="Noto Sans Regula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EBD92A4-BBE3-40CA-96FA-999DE772611B}" type="slidenum">
              <a:rPr b="0" lang="de-DE" sz="1400" spc="-1" strike="noStrike">
                <a:latin typeface="Noto Sans Regular"/>
              </a:rPr>
              <a:t>&lt;Foliennummer&gt;</a:t>
            </a:fld>
            <a:r>
              <a:rPr b="0" lang="de-DE" sz="1400" spc="-1" strike="noStrike">
                <a:latin typeface="Noto Sans Regular"/>
              </a:rPr>
              <a:t> / </a:t>
            </a:r>
            <a:fld id="{272E2A92-4873-4DEB-9FB4-ECC606CD4DED}" type="slidecount">
              <a:rPr b="0" lang="de-DE" sz="1400" spc="-1" strike="noStrike">
                <a:latin typeface="Noto Sans Regular"/>
              </a:rPr>
              <a:t>16</a:t>
            </a:fld>
            <a:endParaRPr b="0" lang="de-DE" sz="1400" spc="-1" strike="noStrike">
              <a:latin typeface="Noto Sans Regular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Format des Titeltextes durch Klicken bearbeiten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Format des Gliederungstextes durch Klicken bearbeiten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Zweite Gliederungsebene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Dritte Gliederungsebene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Vierte Gliederungsebene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Fünfte Gliederungsebene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Sechste Gliederungsebene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Siebte Gliederungsebene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latin typeface="Noto Sans Regular"/>
              </a:rPr>
              <a:t>&lt;Datum/Uhrzeit&gt;</a:t>
            </a:r>
            <a:endParaRPr b="0" lang="de-DE" sz="1400" spc="-1" strike="noStrike">
              <a:latin typeface="Noto Sans Regular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de-DE" sz="1400" spc="-1" strike="noStrike">
                <a:latin typeface="Noto Sans Regular"/>
              </a:rPr>
              <a:t>&lt;Fußzeile&gt;</a:t>
            </a:r>
            <a:endParaRPr b="0" lang="de-DE" sz="1400" spc="-1" strike="noStrike">
              <a:latin typeface="Noto Sans Regular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B241D77B-C684-4281-98C7-38DFD42C3FA9}" type="slidenum">
              <a:rPr b="0" lang="de-DE" sz="1400" spc="-1" strike="noStrike">
                <a:latin typeface="Noto Sans Regular"/>
              </a:rPr>
              <a:t>&lt;Foliennummer&gt;</a:t>
            </a:fld>
            <a:r>
              <a:rPr b="0" lang="de-DE" sz="1400" spc="-1" strike="noStrike">
                <a:latin typeface="Noto Sans Regular"/>
              </a:rPr>
              <a:t> / </a:t>
            </a:r>
            <a:fld id="{631579BF-D041-4FE3-A06C-D3FC5B0988F3}" type="slidecount">
              <a:rPr b="0" lang="de-DE" sz="1400" spc="-1" strike="noStrike">
                <a:latin typeface="Noto Sans Regular"/>
              </a:rPr>
              <a:t>16</a:t>
            </a:fld>
            <a:endParaRPr b="0" lang="de-DE" sz="1400" spc="-1" strike="noStrike">
              <a:latin typeface="Noto Sans Regular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6.mkv"/><Relationship Id="rId2" Type="http://schemas.microsoft.com/office/2007/relationships/media" Target="../media/media6.mkv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4.mkv"/><Relationship Id="rId2" Type="http://schemas.microsoft.com/office/2007/relationships/media" Target="../media/media4.mkv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de-DE" sz="4800" spc="-1" strike="noStrike">
                <a:solidFill>
                  <a:srgbClr val="333333"/>
                </a:solidFill>
                <a:latin typeface="Noto Sans Regular"/>
              </a:rPr>
              <a:t>Das Rotationsspiel</a:t>
            </a:r>
            <a:endParaRPr b="1" lang="de-DE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792000" y="5904000"/>
            <a:ext cx="8568000" cy="982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de-DE" sz="3200" spc="-1" strike="noStrike">
                <a:latin typeface="Noto Sans Regular"/>
              </a:rPr>
              <a:t>Illustration &amp; Strategien</a:t>
            </a:r>
            <a:endParaRPr b="0" lang="de-DE" sz="3200" spc="-1" strike="noStrike">
              <a:latin typeface="Noto Sans Regular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Gradient Descent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Permutiert eine Folge von Drehungen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Mit jeder Permutation weniger/gleich viele „Probleme“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Stufenweise Verbesserung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„</a:t>
            </a: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Greedy“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Nachteile/Vorteile: Ähnlich wie bei Brute-Force (etwa bis n=160)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Füllen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Immer eins weiter Drehen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Funktioniert für </a:t>
            </a: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n=2^k (bewiesen)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Vorteile: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Einfach &amp; einprägsam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Nachteile: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Nur für Zweierpotenzen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Leeren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Alternierend links/rechts eins weiter drehen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Funktioniert für gerade n (bewiesen)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Vorteile: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Einfach &amp; einprägsam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Funktioniert für herkömmliche Spiele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Nachteile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Nicht für ungerade 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Gruppieren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Darauf achten, das Gruppen auf Scheibe &amp; Brett immer einander entsprechen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Funktioniert für n=12 und wenige Andere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Vorteile: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Einprägsam &amp; Interessante Folgen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Nachteile: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Nur für wenige Größen nützlich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Aufwändiger als „Leeren“ / „Füllen“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Weißer Pin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Bei einfachen Strategien wie Füllen/Leeren nur eine Position bewältigebar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Für n=12 immer lösbar (ausgenommen w=1)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Gleichmäßige Verteilung der Lösungen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Gilt vermutlich für alle 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Abschluss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Etwa 4000 Lösungen für n=12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Implementierung mit Webtechnologien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Spielbar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Demonstrationen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solidFill>
                  <a:srgbClr val="333333"/>
                </a:solidFill>
                <a:latin typeface="Noto Sans Regular"/>
              </a:rPr>
              <a:t>https://appgurueu.github.com/rotationsspiel</a:t>
            </a:r>
            <a:endParaRPr b="0" lang="de-DE" sz="2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...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851120" y="1512000"/>
            <a:ext cx="5636880" cy="531576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1800000" y="1368000"/>
            <a:ext cx="576000" cy="54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6912000" y="1596240"/>
            <a:ext cx="576000" cy="5459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Allgemein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Einfaches Einpersonen-Knobelspiel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Dazu: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Erklärung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Formalisierung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Strategien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Aufbau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008000" y="2199600"/>
            <a:ext cx="3240000" cy="32004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4324320" y="3456000"/>
            <a:ext cx="3523680" cy="33202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6246360" y="216000"/>
            <a:ext cx="3401640" cy="295200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936000" y="5472000"/>
            <a:ext cx="3046680" cy="99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400" spc="-1" strike="noStrike">
                <a:latin typeface="Arial"/>
              </a:rPr>
              <a:t>„</a:t>
            </a:r>
            <a:r>
              <a:rPr b="0" lang="de-DE" sz="1400" spc="-1" strike="noStrike">
                <a:latin typeface="Arial"/>
              </a:rPr>
              <a:t>Herkömmliches Spiel“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- 12 Slots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 kein weißer Pin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93" name="TextShape 3"/>
          <p:cNvSpPr txBox="1"/>
          <p:nvPr/>
        </p:nvSpPr>
        <p:spPr>
          <a:xfrm>
            <a:off x="7560000" y="3255840"/>
            <a:ext cx="3046680" cy="99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400" spc="-1" strike="noStrike">
                <a:latin typeface="Arial"/>
              </a:rPr>
              <a:t>Variante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- 20 Slots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 Weißer Pin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94" name="TextShape 4"/>
          <p:cNvSpPr txBox="1"/>
          <p:nvPr/>
        </p:nvSpPr>
        <p:spPr>
          <a:xfrm>
            <a:off x="3937320" y="6351840"/>
            <a:ext cx="3046680" cy="99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de-DE" sz="1400" spc="-1" strike="noStrike">
                <a:latin typeface="Arial"/>
              </a:rPr>
              <a:t>Variante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- 12 Slots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 Weißer Pin</a:t>
            </a:r>
            <a:endParaRPr b="0" lang="de-DE" sz="1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Anleitung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Spielbeginn: Aufbau s.d. Blaue Pins senkrecht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Spielablauf: Drehen des roten Pins unter dem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blauen Pin des Brettes, anschließend Platzierung, bis kein roter Pin mehr unter blauem Pin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Weißer Pin: Als Letzter zu drehen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Ziel des Spiels: alle beweglichen Pins auf Brett, ansonsten verloren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Erfolgreicher Ablauf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059120" y="1512000"/>
            <a:ext cx="5636880" cy="531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Erfolgloser Ablauf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Formalisierung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 = Anzahl Slots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Tupel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Endlicher Automat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i="1" lang="de-DE" sz="2800" spc="-1" strike="noStrike">
                <a:solidFill>
                  <a:srgbClr val="333333"/>
                </a:solidFill>
                <a:latin typeface="Noto Sans Regular"/>
              </a:rPr>
              <a:t>Moduloring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Strategien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Brute-Force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Gradient Descent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„</a:t>
            </a: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Füllen“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„</a:t>
            </a: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Leeren“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„</a:t>
            </a: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Gruppieren“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1" lang="de-DE" sz="4400" spc="-1" strike="noStrike">
                <a:solidFill>
                  <a:srgbClr val="333333"/>
                </a:solidFill>
                <a:latin typeface="Noto Sans Regular"/>
              </a:rPr>
              <a:t>Brute-Force</a:t>
            </a:r>
            <a:endParaRPr b="1" lang="de-DE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Ausprobieren; Bei „Game Over“ aufhören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Vorteile: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Funktioniert </a:t>
            </a:r>
            <a:r>
              <a:rPr b="1" lang="de-DE" sz="2800" spc="-1" strike="noStrike">
                <a:solidFill>
                  <a:srgbClr val="333333"/>
                </a:solidFill>
                <a:latin typeface="Noto Sans Regular"/>
              </a:rPr>
              <a:t>immer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Einfache Umsetzung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Nachteile: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Aufwändig („worst-case“ von</a:t>
            </a: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 O(</a:t>
            </a: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(n-1)!)</a:t>
            </a: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)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Alle Lösungen bis </a:t>
            </a: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n=16</a:t>
            </a:r>
            <a:r>
              <a:rPr b="0" lang="de-DE" sz="2800" spc="-1" strike="noStrike">
                <a:solidFill>
                  <a:srgbClr val="333333"/>
                </a:solidFill>
                <a:latin typeface="Noto Sans Regular"/>
              </a:rPr>
              <a:t>, eine bis </a:t>
            </a:r>
            <a:r>
              <a:rPr b="0" lang="de-DE" sz="2800" spc="-1" strike="noStrike">
                <a:solidFill>
                  <a:srgbClr val="333333"/>
                </a:solidFill>
                <a:latin typeface="Arial"/>
              </a:rPr>
              <a:t>n=100</a:t>
            </a:r>
            <a:endParaRPr b="0" lang="de-DE" sz="2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2020-01-24T11:07:28Z</dcterms:created>
  <dc:creator/>
  <dc:description/>
  <dc:language>de-DE</dc:language>
  <cp:lastModifiedBy/>
  <dcterms:modified xsi:type="dcterms:W3CDTF">2020-01-29T10:14:01Z</dcterms:modified>
  <cp:revision>33</cp:revision>
  <dc:subject/>
  <dc:title>Impress</dc:title>
</cp:coreProperties>
</file>